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7" r:id="rId12"/>
    <p:sldId id="265" r:id="rId13"/>
    <p:sldId id="268" r:id="rId14"/>
  </p:sldIdLst>
  <p:sldSz cx="14630400" cy="8229600"/>
  <p:notesSz cx="8229600" cy="146304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</p:embeddedFont>
    <p:embeddedFont>
      <p:font typeface="Roboto Medium" panose="02000000000000000000" pitchFamily="2" charset="0"/>
      <p:regular r:id="rId21"/>
    </p:embeddedFont>
  </p:embeddedFontLst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7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sv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0875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svg"/><Relationship Id="rId13" Type="http://schemas.openxmlformats.org/officeDocument/2006/relationships/image" Target="../media/image57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12" Type="http://schemas.openxmlformats.org/officeDocument/2006/relationships/image" Target="../media/image56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0.svg"/><Relationship Id="rId11" Type="http://schemas.openxmlformats.org/officeDocument/2006/relationships/image" Target="../media/image55.png"/><Relationship Id="rId5" Type="http://schemas.openxmlformats.org/officeDocument/2006/relationships/image" Target="../media/image49.png"/><Relationship Id="rId10" Type="http://schemas.openxmlformats.org/officeDocument/2006/relationships/image" Target="../media/image54.svg"/><Relationship Id="rId4" Type="http://schemas.openxmlformats.org/officeDocument/2006/relationships/image" Target="../media/image48.svg"/><Relationship Id="rId9" Type="http://schemas.openxmlformats.org/officeDocument/2006/relationships/image" Target="../media/image53.png"/><Relationship Id="rId14" Type="http://schemas.openxmlformats.org/officeDocument/2006/relationships/image" Target="../media/image58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28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sv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31.sv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sv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5" Type="http://schemas.openxmlformats.org/officeDocument/2006/relationships/image" Target="../media/image3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Relationship Id="rId14" Type="http://schemas.openxmlformats.org/officeDocument/2006/relationships/image" Target="../media/image29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2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10" Type="http://schemas.openxmlformats.org/officeDocument/2006/relationships/image" Target="../media/image37.svg"/><Relationship Id="rId4" Type="http://schemas.openxmlformats.org/officeDocument/2006/relationships/image" Target="../media/image33.svg"/><Relationship Id="rId9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2.png"/><Relationship Id="rId11" Type="http://schemas.openxmlformats.org/officeDocument/2006/relationships/image" Target="../media/image31.svg"/><Relationship Id="rId5" Type="http://schemas.openxmlformats.org/officeDocument/2006/relationships/image" Target="../media/image41.svg"/><Relationship Id="rId10" Type="http://schemas.openxmlformats.org/officeDocument/2006/relationships/image" Target="../media/image30.png"/><Relationship Id="rId4" Type="http://schemas.openxmlformats.org/officeDocument/2006/relationships/image" Target="../media/image40.png"/><Relationship Id="rId9" Type="http://schemas.openxmlformats.org/officeDocument/2006/relationships/image" Target="../media/image4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7722" y="287330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600" dirty="0" err="1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PolyCrochet</a:t>
            </a:r>
            <a:endParaRPr lang="en-US" sz="660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A9B763-6A3D-364E-9A73-B221EE7D6668}"/>
              </a:ext>
            </a:extLst>
          </p:cNvPr>
          <p:cNvSpPr txBox="1"/>
          <p:nvPr/>
        </p:nvSpPr>
        <p:spPr>
          <a:xfrm>
            <a:off x="11776242" y="5195582"/>
            <a:ext cx="41207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</a:rPr>
              <a:t>Cristian Castro</a:t>
            </a:r>
          </a:p>
          <a:p>
            <a:r>
              <a:rPr lang="es-MX" sz="2400" dirty="0">
                <a:solidFill>
                  <a:schemeClr val="bg1"/>
                </a:solidFill>
              </a:rPr>
              <a:t>Alexis Rodríguez</a:t>
            </a:r>
          </a:p>
          <a:p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dirty="0">
                <a:solidFill>
                  <a:schemeClr val="bg1"/>
                </a:solidFill>
              </a:rPr>
              <a:t>Sección 705D</a:t>
            </a:r>
          </a:p>
          <a:p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dirty="0">
                <a:solidFill>
                  <a:schemeClr val="bg1"/>
                </a:solidFill>
              </a:rPr>
              <a:t>Ricardo Aravena</a:t>
            </a:r>
            <a:endParaRPr lang="es-CL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8426" y="580192"/>
            <a:ext cx="9269492" cy="527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Modelo Entidad-Relación (E/R): La Base de Datos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38426" y="1529596"/>
            <a:ext cx="13153549" cy="675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estructura de la base de datos está diseñada para soportar tanto el flujo de ventas como la gestión interna del taller. </a:t>
            </a:r>
            <a:r>
              <a:rPr lang="en-US" sz="16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Punto de Inserción de Imagen Personalizada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303770" y="2441972"/>
            <a:ext cx="22860" cy="5208746"/>
          </a:xfrm>
          <a:prstGeom prst="roundRect">
            <a:avLst>
              <a:gd name="adj" fmla="val 387669"/>
            </a:avLst>
          </a:prstGeom>
          <a:solidFill>
            <a:srgbClr val="313E80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5" name="Shape 3"/>
          <p:cNvSpPr/>
          <p:nvPr/>
        </p:nvSpPr>
        <p:spPr>
          <a:xfrm>
            <a:off x="6916103" y="2667833"/>
            <a:ext cx="421958" cy="22860"/>
          </a:xfrm>
          <a:prstGeom prst="roundRect">
            <a:avLst>
              <a:gd name="adj" fmla="val 387669"/>
            </a:avLst>
          </a:prstGeom>
          <a:solidFill>
            <a:srgbClr val="313E80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Shape 4"/>
          <p:cNvSpPr/>
          <p:nvPr/>
        </p:nvSpPr>
        <p:spPr>
          <a:xfrm>
            <a:off x="7236083" y="2600146"/>
            <a:ext cx="158234" cy="158234"/>
          </a:xfrm>
          <a:prstGeom prst="roundRect">
            <a:avLst>
              <a:gd name="adj" fmla="val 288939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7" name="Text 5"/>
          <p:cNvSpPr/>
          <p:nvPr/>
        </p:nvSpPr>
        <p:spPr>
          <a:xfrm>
            <a:off x="3554849" y="2514481"/>
            <a:ext cx="291643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Usuarios y Pedidos (1:N)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738426" y="2970609"/>
            <a:ext cx="5732859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users</a:t>
            </a: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(roles, info contacto) se relacionan con </a:t>
            </a:r>
            <a:r>
              <a:rPr lang="en-US" sz="16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orders</a:t>
            </a: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292340" y="3933706"/>
            <a:ext cx="421958" cy="22860"/>
          </a:xfrm>
          <a:prstGeom prst="roundRect">
            <a:avLst>
              <a:gd name="adj" fmla="val 387669"/>
            </a:avLst>
          </a:prstGeom>
          <a:solidFill>
            <a:srgbClr val="313E80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0" name="Shape 8"/>
          <p:cNvSpPr/>
          <p:nvPr/>
        </p:nvSpPr>
        <p:spPr>
          <a:xfrm>
            <a:off x="7236083" y="3866019"/>
            <a:ext cx="158234" cy="158234"/>
          </a:xfrm>
          <a:prstGeom prst="roundRect">
            <a:avLst>
              <a:gd name="adj" fmla="val 288939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Text 9"/>
          <p:cNvSpPr/>
          <p:nvPr/>
        </p:nvSpPr>
        <p:spPr>
          <a:xfrm>
            <a:off x="8159115" y="3780353"/>
            <a:ext cx="2856905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Órdenes y Detalles (1:N)</a:t>
            </a:r>
            <a:endParaRPr lang="en-US" sz="2050" dirty="0"/>
          </a:p>
        </p:txBody>
      </p:sp>
      <p:sp>
        <p:nvSpPr>
          <p:cNvPr id="12" name="Text 10"/>
          <p:cNvSpPr/>
          <p:nvPr/>
        </p:nvSpPr>
        <p:spPr>
          <a:xfrm>
            <a:off x="8159115" y="4236482"/>
            <a:ext cx="5732859" cy="690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orders</a:t>
            </a: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contienen múltiples </a:t>
            </a:r>
            <a:r>
              <a:rPr lang="en-US" sz="16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order_items</a:t>
            </a: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(productos, opciones, precios).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6916103" y="5024914"/>
            <a:ext cx="421958" cy="22860"/>
          </a:xfrm>
          <a:prstGeom prst="roundRect">
            <a:avLst>
              <a:gd name="adj" fmla="val 387669"/>
            </a:avLst>
          </a:prstGeom>
          <a:solidFill>
            <a:srgbClr val="313E80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4" name="Shape 12"/>
          <p:cNvSpPr/>
          <p:nvPr/>
        </p:nvSpPr>
        <p:spPr>
          <a:xfrm>
            <a:off x="7236083" y="4957227"/>
            <a:ext cx="158234" cy="158234"/>
          </a:xfrm>
          <a:prstGeom prst="roundRect">
            <a:avLst>
              <a:gd name="adj" fmla="val 288939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5" name="Text 13"/>
          <p:cNvSpPr/>
          <p:nvPr/>
        </p:nvSpPr>
        <p:spPr>
          <a:xfrm>
            <a:off x="3223855" y="4871561"/>
            <a:ext cx="3247430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Productos y Variantes (1:N)</a:t>
            </a:r>
            <a:endParaRPr lang="en-US" sz="2050" dirty="0"/>
          </a:p>
        </p:txBody>
      </p:sp>
      <p:sp>
        <p:nvSpPr>
          <p:cNvPr id="16" name="Text 14"/>
          <p:cNvSpPr/>
          <p:nvPr/>
        </p:nvSpPr>
        <p:spPr>
          <a:xfrm>
            <a:off x="738426" y="5327690"/>
            <a:ext cx="5732859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products</a:t>
            </a: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gestionan </a:t>
            </a:r>
            <a:r>
              <a:rPr lang="en-US" sz="16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product_variants</a:t>
            </a: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 </a:t>
            </a:r>
            <a:r>
              <a:rPr lang="en-US" sz="16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product_images</a:t>
            </a: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292340" y="6116122"/>
            <a:ext cx="421958" cy="22860"/>
          </a:xfrm>
          <a:prstGeom prst="roundRect">
            <a:avLst>
              <a:gd name="adj" fmla="val 387669"/>
            </a:avLst>
          </a:prstGeom>
          <a:solidFill>
            <a:srgbClr val="313E80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Shape 16"/>
          <p:cNvSpPr/>
          <p:nvPr/>
        </p:nvSpPr>
        <p:spPr>
          <a:xfrm>
            <a:off x="7236083" y="6048435"/>
            <a:ext cx="158234" cy="158234"/>
          </a:xfrm>
          <a:prstGeom prst="roundRect">
            <a:avLst>
              <a:gd name="adj" fmla="val 288939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9" name="Text 17"/>
          <p:cNvSpPr/>
          <p:nvPr/>
        </p:nvSpPr>
        <p:spPr>
          <a:xfrm>
            <a:off x="8159115" y="5962769"/>
            <a:ext cx="287964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Direcciones Geográficas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8159115" y="6418898"/>
            <a:ext cx="5732859" cy="690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users</a:t>
            </a: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tienen </a:t>
            </a:r>
            <a:r>
              <a:rPr lang="en-US" sz="16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user_addresses</a:t>
            </a: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ligadas a </a:t>
            </a:r>
            <a:r>
              <a:rPr lang="en-US" sz="16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regions</a:t>
            </a: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y </a:t>
            </a:r>
            <a:r>
              <a:rPr lang="en-US" sz="16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communes</a:t>
            </a: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(para Chile).</a:t>
            </a:r>
            <a:endParaRPr lang="en-US" sz="16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, Esquemático&#10;&#10;El contenido generado por IA puede ser incorrecto.">
            <a:extLst>
              <a:ext uri="{FF2B5EF4-FFF2-40B4-BE49-F238E27FC236}">
                <a16:creationId xmlns:a16="http://schemas.microsoft.com/office/drawing/2014/main" id="{673A4E4F-C819-1D26-25FD-18335F052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15" y="1721923"/>
            <a:ext cx="13237170" cy="501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263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498752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Cronograma  (Octubre – Noviembre)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536138" y="1110615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proyecto sigue un enfoque ágil adaptado, con hitos académicos claros y entregas incrementales en 6 semanas.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36138" y="1528048"/>
            <a:ext cx="612815" cy="919163"/>
          </a:xfrm>
          <a:prstGeom prst="roundRect">
            <a:avLst>
              <a:gd name="adj" fmla="val 36000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7591" y="1872734"/>
            <a:ext cx="229791" cy="22979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302068" y="1681163"/>
            <a:ext cx="1915001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Semana 1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1302068" y="2012394"/>
            <a:ext cx="12792194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Análisis, Diseño UX/UI, Definición de Arquitectura y Backlog inicial.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536138" y="2600325"/>
            <a:ext cx="612815" cy="919163"/>
          </a:xfrm>
          <a:prstGeom prst="roundRect">
            <a:avLst>
              <a:gd name="adj" fmla="val 36000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7591" y="2945011"/>
            <a:ext cx="229791" cy="22979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302068" y="2753439"/>
            <a:ext cx="1915001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Semana 2</a:t>
            </a:r>
            <a:endParaRPr lang="en-US" sz="1500" dirty="0"/>
          </a:p>
        </p:txBody>
      </p:sp>
      <p:sp>
        <p:nvSpPr>
          <p:cNvPr id="11" name="Text 7"/>
          <p:cNvSpPr/>
          <p:nvPr/>
        </p:nvSpPr>
        <p:spPr>
          <a:xfrm>
            <a:off x="1302068" y="3084671"/>
            <a:ext cx="12792194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Implementación de Catálogo, Autenticación y Estructura Base de Laravel.</a:t>
            </a:r>
            <a:endParaRPr lang="en-US" sz="1200" dirty="0"/>
          </a:p>
        </p:txBody>
      </p:sp>
      <p:sp>
        <p:nvSpPr>
          <p:cNvPr id="12" name="Shape 8"/>
          <p:cNvSpPr/>
          <p:nvPr/>
        </p:nvSpPr>
        <p:spPr>
          <a:xfrm>
            <a:off x="536138" y="3672602"/>
            <a:ext cx="612815" cy="919163"/>
          </a:xfrm>
          <a:prstGeom prst="roundRect">
            <a:avLst>
              <a:gd name="adj" fmla="val 36000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7591" y="4017288"/>
            <a:ext cx="229791" cy="22979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302068" y="3825716"/>
            <a:ext cx="1915001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Semana 3</a:t>
            </a:r>
            <a:endParaRPr lang="en-US" sz="1500" dirty="0"/>
          </a:p>
        </p:txBody>
      </p:sp>
      <p:sp>
        <p:nvSpPr>
          <p:cNvPr id="15" name="Text 10"/>
          <p:cNvSpPr/>
          <p:nvPr/>
        </p:nvSpPr>
        <p:spPr>
          <a:xfrm>
            <a:off x="1302068" y="4156948"/>
            <a:ext cx="12792194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Carrito, Checkout, Direcciones Chilenas e integración con PayPal Sandbox.</a:t>
            </a:r>
            <a:endParaRPr lang="en-US" sz="1200" dirty="0"/>
          </a:p>
        </p:txBody>
      </p:sp>
      <p:sp>
        <p:nvSpPr>
          <p:cNvPr id="16" name="Shape 11"/>
          <p:cNvSpPr/>
          <p:nvPr/>
        </p:nvSpPr>
        <p:spPr>
          <a:xfrm>
            <a:off x="536138" y="4744879"/>
            <a:ext cx="612815" cy="919163"/>
          </a:xfrm>
          <a:prstGeom prst="roundRect">
            <a:avLst>
              <a:gd name="adj" fmla="val 36000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27591" y="5089565"/>
            <a:ext cx="229791" cy="229791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302068" y="4897993"/>
            <a:ext cx="1915001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Semana 4</a:t>
            </a:r>
            <a:endParaRPr lang="en-US" sz="1500" dirty="0"/>
          </a:p>
        </p:txBody>
      </p:sp>
      <p:sp>
        <p:nvSpPr>
          <p:cNvPr id="19" name="Text 13"/>
          <p:cNvSpPr/>
          <p:nvPr/>
        </p:nvSpPr>
        <p:spPr>
          <a:xfrm>
            <a:off x="1302068" y="5229225"/>
            <a:ext cx="12792194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Panel Admin (Productos/Pedidos), Dashboard de Métricas y Reportes.</a:t>
            </a:r>
            <a:endParaRPr lang="en-US" sz="1200" dirty="0"/>
          </a:p>
        </p:txBody>
      </p:sp>
      <p:sp>
        <p:nvSpPr>
          <p:cNvPr id="20" name="Shape 14"/>
          <p:cNvSpPr/>
          <p:nvPr/>
        </p:nvSpPr>
        <p:spPr>
          <a:xfrm>
            <a:off x="536138" y="5817156"/>
            <a:ext cx="612815" cy="919163"/>
          </a:xfrm>
          <a:prstGeom prst="roundRect">
            <a:avLst>
              <a:gd name="adj" fmla="val 36000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27591" y="6161842"/>
            <a:ext cx="229791" cy="229791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1302068" y="5970270"/>
            <a:ext cx="1915001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Semana 5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1302068" y="6301502"/>
            <a:ext cx="12792194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Pulido de UI, Contenidos, Pruebas Funcionales y Corrección de errores.</a:t>
            </a:r>
            <a:endParaRPr lang="en-US" sz="1200" dirty="0"/>
          </a:p>
        </p:txBody>
      </p:sp>
      <p:sp>
        <p:nvSpPr>
          <p:cNvPr id="24" name="Shape 17"/>
          <p:cNvSpPr/>
          <p:nvPr/>
        </p:nvSpPr>
        <p:spPr>
          <a:xfrm>
            <a:off x="536138" y="6889433"/>
            <a:ext cx="612815" cy="919163"/>
          </a:xfrm>
          <a:prstGeom prst="roundRect">
            <a:avLst>
              <a:gd name="adj" fmla="val 36000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25" name="Image 5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27591" y="7234118"/>
            <a:ext cx="229791" cy="229791"/>
          </a:xfrm>
          <a:prstGeom prst="rect">
            <a:avLst/>
          </a:prstGeom>
        </p:spPr>
      </p:pic>
      <p:sp>
        <p:nvSpPr>
          <p:cNvPr id="26" name="Text 18"/>
          <p:cNvSpPr/>
          <p:nvPr/>
        </p:nvSpPr>
        <p:spPr>
          <a:xfrm>
            <a:off x="1302068" y="7042547"/>
            <a:ext cx="1915001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Semana 6</a:t>
            </a:r>
            <a:endParaRPr lang="en-US" sz="1500" dirty="0"/>
          </a:p>
        </p:txBody>
      </p:sp>
      <p:sp>
        <p:nvSpPr>
          <p:cNvPr id="27" name="Text 19"/>
          <p:cNvSpPr/>
          <p:nvPr/>
        </p:nvSpPr>
        <p:spPr>
          <a:xfrm>
            <a:off x="1302068" y="7373779"/>
            <a:ext cx="12792194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Documentación Final, Presentación y Plan de Pruebas para la Evaluación.</a:t>
            </a:r>
            <a:endParaRPr lang="en-US" sz="1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D40AA82-4B1F-5790-3BCD-CE71D818604A}"/>
              </a:ext>
            </a:extLst>
          </p:cNvPr>
          <p:cNvSpPr txBox="1"/>
          <p:nvPr/>
        </p:nvSpPr>
        <p:spPr>
          <a:xfrm>
            <a:off x="4488873" y="572679"/>
            <a:ext cx="69351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6000" dirty="0">
                <a:solidFill>
                  <a:schemeClr val="bg1"/>
                </a:solidFill>
              </a:rPr>
              <a:t>CONCLUSION</a:t>
            </a:r>
            <a:endParaRPr lang="es-CL" sz="60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AF1D59E-47E3-A9A0-35DF-71C4508A823F}"/>
              </a:ext>
            </a:extLst>
          </p:cNvPr>
          <p:cNvSpPr txBox="1"/>
          <p:nvPr/>
        </p:nvSpPr>
        <p:spPr>
          <a:xfrm>
            <a:off x="3194465" y="2406360"/>
            <a:ext cx="7315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</a:rPr>
              <a:t>Se logró crear una plataforma funcional y atractiva para mostrar productos de crochet</a:t>
            </a:r>
            <a:endParaRPr lang="es-CL" sz="2400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8023C9B-5FF7-77B2-DE0F-B75D0A6C14A5}"/>
              </a:ext>
            </a:extLst>
          </p:cNvPr>
          <p:cNvSpPr txBox="1"/>
          <p:nvPr/>
        </p:nvSpPr>
        <p:spPr>
          <a:xfrm>
            <a:off x="3206339" y="4055375"/>
            <a:ext cx="7315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</a:rPr>
              <a:t>Se fortaleció la presencia digital del emprendimiento mediante un sitio moderno y accesible</a:t>
            </a:r>
            <a:endParaRPr lang="es-CL" sz="24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5317CC3-A694-5DAE-9A7F-7887D9D7CE4A}"/>
              </a:ext>
            </a:extLst>
          </p:cNvPr>
          <p:cNvSpPr txBox="1"/>
          <p:nvPr/>
        </p:nvSpPr>
        <p:spPr>
          <a:xfrm>
            <a:off x="3206339" y="5691412"/>
            <a:ext cx="78614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</a:rPr>
              <a:t>El diseño del sitio refleja la esencia artesanal y estética del crochet</a:t>
            </a:r>
            <a:endParaRPr lang="es-C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92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230"/>
            <a:ext cx="981408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Contexto y Oportunidad para </a:t>
            </a:r>
            <a:r>
              <a:rPr lang="en-US" sz="3550" dirty="0" err="1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PolyCrochet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479834"/>
            <a:ext cx="4196358" cy="3672483"/>
          </a:xfrm>
          <a:prstGeom prst="roundRect">
            <a:avLst>
              <a:gd name="adj" fmla="val 259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4" name="Shape 2"/>
          <p:cNvSpPr/>
          <p:nvPr/>
        </p:nvSpPr>
        <p:spPr>
          <a:xfrm>
            <a:off x="1028224" y="271426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5390" y="2901315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6215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Crecimiento Digital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11194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Transición de un fuerte alcance en redes sociales hacia un canal de venta digital propio y robusto.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479834"/>
            <a:ext cx="4196358" cy="3672483"/>
          </a:xfrm>
          <a:prstGeom prst="roundRect">
            <a:avLst>
              <a:gd name="adj" fmla="val 259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9" name="Shape 6"/>
          <p:cNvSpPr/>
          <p:nvPr/>
        </p:nvSpPr>
        <p:spPr>
          <a:xfrm>
            <a:off x="5451396" y="271426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562" y="2901315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3621524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Enfoque en la Personalización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4466273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Respuesta a la demanda de clientes por productos únicos, personalización de pedidos y atención cercana.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479834"/>
            <a:ext cx="4196358" cy="3672483"/>
          </a:xfrm>
          <a:prstGeom prst="roundRect">
            <a:avLst>
              <a:gd name="adj" fmla="val 259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4" name="Shape 10"/>
          <p:cNvSpPr/>
          <p:nvPr/>
        </p:nvSpPr>
        <p:spPr>
          <a:xfrm>
            <a:off x="9874568" y="271426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61734" y="2901315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36215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Ventaja Competitiva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411194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Diferenciación clara de marketplaces genéricos, enfatizando el valor artesanal y la calidad del producto.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64074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objetivo es una plataforma que refleje la calidad y el cuidado de los productos tejidos, optimizando la gestión de ventas.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47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5682" y="3031331"/>
            <a:ext cx="9231511" cy="621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Alcances del Proyecto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95682" y="4149328"/>
            <a:ext cx="3617357" cy="372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Lo que HACE la Plataforma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695682" y="4720709"/>
            <a:ext cx="637710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Catálogo navegable y ficha de producto detallada.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95682" y="5108377"/>
            <a:ext cx="637710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Gestión de carrito de compras en sesión.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95682" y="5496044"/>
            <a:ext cx="6377107" cy="636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Checkout con soporte para direcciones chilenas (regiones/comunas).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95682" y="6201847"/>
            <a:ext cx="637710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Integración de pago (PayPal Sandbox) para pruebas.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95682" y="6589514"/>
            <a:ext cx="6377107" cy="636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Cuenta de usuario básica y panel de administración (CRUD de productos).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95682" y="7295317"/>
            <a:ext cx="637710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Dashboard de ventas y reportes básicos.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565231" y="4149328"/>
            <a:ext cx="3045738" cy="372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Lo que NO HACE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7565231" y="4720709"/>
            <a:ext cx="637710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Pasarelas de pago locales (Webpay, Flow).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565231" y="5108377"/>
            <a:ext cx="637710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Cálculo dinámico de costos de envío.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565231" y="5496044"/>
            <a:ext cx="637710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Seguimiento logístico en vivo.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907" y="465653"/>
            <a:ext cx="8077676" cy="422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Modelo de Negocio: Flujo de Proceso de Venta (BPM)</a:t>
            </a:r>
            <a:endParaRPr lang="en-US" sz="2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07" y="1225391"/>
            <a:ext cx="844153" cy="10131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03891" y="1394222"/>
            <a:ext cx="2470547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1. Navegación y Selección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1603891" y="1759267"/>
            <a:ext cx="12435602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Cliente explora catálogo y ficha de producto. </a:t>
            </a:r>
            <a:r>
              <a:rPr lang="en-US" sz="13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Punto de Inserción de Imagen Personalizada</a:t>
            </a:r>
            <a:endParaRPr lang="en-US" sz="13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07" y="2238494"/>
            <a:ext cx="844153" cy="10131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03891" y="2407325"/>
            <a:ext cx="2110621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2. Carrito y Resumen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1603891" y="2772370"/>
            <a:ext cx="12435602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Personaliza opciones, añade al carrito y revisa el resumen de su compra.</a:t>
            </a:r>
            <a:endParaRPr lang="en-US" sz="13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07" y="3251597"/>
            <a:ext cx="844153" cy="101310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03891" y="3420428"/>
            <a:ext cx="2110621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3. Checkout y Pago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1603891" y="3785473"/>
            <a:ext cx="12435602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Completa datos de envío y realiza el pago (sandbox de PayPal).</a:t>
            </a:r>
            <a:endParaRPr lang="en-US" sz="13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907" y="4264700"/>
            <a:ext cx="844153" cy="101310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03891" y="4433530"/>
            <a:ext cx="2110621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4. Creación de Orden</a:t>
            </a:r>
            <a:endParaRPr lang="en-US" sz="1650" dirty="0"/>
          </a:p>
        </p:txBody>
      </p:sp>
      <p:sp>
        <p:nvSpPr>
          <p:cNvPr id="14" name="Text 8"/>
          <p:cNvSpPr/>
          <p:nvPr/>
        </p:nvSpPr>
        <p:spPr>
          <a:xfrm>
            <a:off x="1603891" y="4798576"/>
            <a:ext cx="12435602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Sistema notifica al taller, genera la orden y libera el carrito.</a:t>
            </a:r>
            <a:endParaRPr lang="en-US" sz="13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907" y="5277803"/>
            <a:ext cx="844153" cy="101310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03891" y="5446633"/>
            <a:ext cx="2110621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5. Gestión Interna</a:t>
            </a:r>
            <a:endParaRPr lang="en-US" sz="1650" dirty="0"/>
          </a:p>
        </p:txBody>
      </p:sp>
      <p:sp>
        <p:nvSpPr>
          <p:cNvPr id="17" name="Text 10"/>
          <p:cNvSpPr/>
          <p:nvPr/>
        </p:nvSpPr>
        <p:spPr>
          <a:xfrm>
            <a:off x="1603891" y="5811679"/>
            <a:ext cx="12435602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Admin revisa el pedido, actualiza estados (Producción/Enviado) y agrega notas.</a:t>
            </a:r>
            <a:endParaRPr lang="en-US" sz="130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0907" y="6290905"/>
            <a:ext cx="844153" cy="1013103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603891" y="6459736"/>
            <a:ext cx="2129433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6. Seguimiento Cliente</a:t>
            </a:r>
            <a:endParaRPr lang="en-US" sz="1650" dirty="0"/>
          </a:p>
        </p:txBody>
      </p:sp>
      <p:sp>
        <p:nvSpPr>
          <p:cNvPr id="20" name="Text 12"/>
          <p:cNvSpPr/>
          <p:nvPr/>
        </p:nvSpPr>
        <p:spPr>
          <a:xfrm>
            <a:off x="1603891" y="6824782"/>
            <a:ext cx="12435602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cliente consulta la confirmación y su futuro historial de compras.</a:t>
            </a:r>
            <a:endParaRPr lang="en-US" sz="1300" dirty="0"/>
          </a:p>
        </p:txBody>
      </p:sp>
      <p:sp>
        <p:nvSpPr>
          <p:cNvPr id="21" name="Text 13"/>
          <p:cNvSpPr/>
          <p:nvPr/>
        </p:nvSpPr>
        <p:spPr>
          <a:xfrm>
            <a:off x="590907" y="7493913"/>
            <a:ext cx="13448586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flujo automatiza la captura del pedido, permitiendo al equipo enfocarse en la producción artesanal.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C16C594F-CFD0-7FA8-54AB-5434F084E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774" y="342688"/>
            <a:ext cx="12434948" cy="732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0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7474"/>
            <a:ext cx="698980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Requerimientos Funcionales Clave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108240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4" name="Shape 2"/>
          <p:cNvSpPr/>
          <p:nvPr/>
        </p:nvSpPr>
        <p:spPr>
          <a:xfrm>
            <a:off x="793790" y="207776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5" name="Shape 3"/>
          <p:cNvSpPr/>
          <p:nvPr/>
        </p:nvSpPr>
        <p:spPr>
          <a:xfrm>
            <a:off x="2551688" y="17680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55761" y="1972151"/>
            <a:ext cx="272177" cy="27217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2675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Gestión de Cuentas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316563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Registro de clientes con verificación de correo y un perfil editable para datos personales y direcciones.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108240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0" name="Shape 7"/>
          <p:cNvSpPr/>
          <p:nvPr/>
        </p:nvSpPr>
        <p:spPr>
          <a:xfrm>
            <a:off x="5216962" y="207776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Shape 8"/>
          <p:cNvSpPr/>
          <p:nvPr/>
        </p:nvSpPr>
        <p:spPr>
          <a:xfrm>
            <a:off x="6974860" y="17680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78933" y="1972151"/>
            <a:ext cx="272177" cy="272177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74256" y="2675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Catálogo Interactivo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74256" y="3165634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Navegación con filtros por categoría y búsqueda. Visualización de detalles de producto, variantes e imágenes.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279542" y="1850946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6" name="Shape 12"/>
          <p:cNvSpPr/>
          <p:nvPr/>
        </p:nvSpPr>
        <p:spPr>
          <a:xfrm>
            <a:off x="9640133" y="207776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7" name="Shape 13"/>
          <p:cNvSpPr/>
          <p:nvPr/>
        </p:nvSpPr>
        <p:spPr>
          <a:xfrm>
            <a:off x="11398032" y="17680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602105" y="1972151"/>
            <a:ext cx="272177" cy="272177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97427" y="2675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Manejo de Carrito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9897427" y="316563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Funcionalidad completa de agregar, editar y eliminar ítems, con un panel flotante para resumen constante.</a:t>
            </a:r>
            <a:endParaRPr lang="en-US" sz="1750" dirty="0"/>
          </a:p>
        </p:txBody>
      </p:sp>
      <p:sp>
        <p:nvSpPr>
          <p:cNvPr id="21" name="Shape 16"/>
          <p:cNvSpPr/>
          <p:nvPr/>
        </p:nvSpPr>
        <p:spPr>
          <a:xfrm>
            <a:off x="793790" y="544151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2" name="Shape 17"/>
          <p:cNvSpPr/>
          <p:nvPr/>
        </p:nvSpPr>
        <p:spPr>
          <a:xfrm>
            <a:off x="793790" y="5411033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3" name="Shape 18"/>
          <p:cNvSpPr/>
          <p:nvPr/>
        </p:nvSpPr>
        <p:spPr>
          <a:xfrm>
            <a:off x="3657540" y="510135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861614" y="5305425"/>
            <a:ext cx="272177" cy="272177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1051084" y="60084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Integración de Pagos</a:t>
            </a:r>
            <a:endParaRPr lang="en-US" sz="2200" dirty="0"/>
          </a:p>
        </p:txBody>
      </p:sp>
      <p:sp>
        <p:nvSpPr>
          <p:cNvPr id="26" name="Text 20"/>
          <p:cNvSpPr/>
          <p:nvPr/>
        </p:nvSpPr>
        <p:spPr>
          <a:xfrm>
            <a:off x="1051084" y="6498908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Conexión con PayPal para generar la orden de pago, redirigir y confirmar la transacción.</a:t>
            </a:r>
            <a:endParaRPr lang="en-US" sz="1750" dirty="0"/>
          </a:p>
        </p:txBody>
      </p:sp>
      <p:sp>
        <p:nvSpPr>
          <p:cNvPr id="27" name="Shape 21"/>
          <p:cNvSpPr/>
          <p:nvPr/>
        </p:nvSpPr>
        <p:spPr>
          <a:xfrm>
            <a:off x="7428548" y="544151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8" name="Shape 22"/>
          <p:cNvSpPr/>
          <p:nvPr/>
        </p:nvSpPr>
        <p:spPr>
          <a:xfrm>
            <a:off x="7428548" y="5411033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9" name="Shape 23"/>
          <p:cNvSpPr/>
          <p:nvPr/>
        </p:nvSpPr>
        <p:spPr>
          <a:xfrm>
            <a:off x="10292298" y="510135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30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496371" y="5274944"/>
            <a:ext cx="272177" cy="272177"/>
          </a:xfrm>
          <a:prstGeom prst="rect">
            <a:avLst/>
          </a:prstGeom>
        </p:spPr>
      </p:pic>
      <p:sp>
        <p:nvSpPr>
          <p:cNvPr id="31" name="Text 24"/>
          <p:cNvSpPr/>
          <p:nvPr/>
        </p:nvSpPr>
        <p:spPr>
          <a:xfrm>
            <a:off x="7685842" y="60084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Panel Administrativo</a:t>
            </a:r>
            <a:endParaRPr lang="en-US" sz="2200" dirty="0"/>
          </a:p>
        </p:txBody>
      </p:sp>
      <p:sp>
        <p:nvSpPr>
          <p:cNvPr id="32" name="Text 25"/>
          <p:cNvSpPr/>
          <p:nvPr/>
        </p:nvSpPr>
        <p:spPr>
          <a:xfrm>
            <a:off x="7685842" y="6498908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CRUD de productos, revisión de pedidos, actualización de estados, notas internas y reportes descargables (Excel).</a:t>
            </a:r>
            <a:endParaRPr lang="en-US" sz="1750" dirty="0"/>
          </a:p>
        </p:txBody>
      </p:sp>
      <p:sp>
        <p:nvSpPr>
          <p:cNvPr id="33" name="Shape 3">
            <a:extLst>
              <a:ext uri="{FF2B5EF4-FFF2-40B4-BE49-F238E27FC236}">
                <a16:creationId xmlns:a16="http://schemas.microsoft.com/office/drawing/2014/main" id="{86A4D725-D7B9-1120-F053-0AFADD8A07FA}"/>
              </a:ext>
            </a:extLst>
          </p:cNvPr>
          <p:cNvSpPr/>
          <p:nvPr/>
        </p:nvSpPr>
        <p:spPr>
          <a:xfrm>
            <a:off x="6986937" y="175700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34" name="Image 1" descr="preencoded.png">
            <a:extLst>
              <a:ext uri="{FF2B5EF4-FFF2-40B4-BE49-F238E27FC236}">
                <a16:creationId xmlns:a16="http://schemas.microsoft.com/office/drawing/2014/main" id="{0ED8FBF9-752F-5D47-4093-61E258560E7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031606" y="1894222"/>
            <a:ext cx="566976" cy="566976"/>
          </a:xfrm>
          <a:prstGeom prst="rect">
            <a:avLst/>
          </a:prstGeom>
        </p:spPr>
      </p:pic>
      <p:pic>
        <p:nvPicPr>
          <p:cNvPr id="37" name="Image 4" descr="preencoded.png">
            <a:extLst>
              <a:ext uri="{FF2B5EF4-FFF2-40B4-BE49-F238E27FC236}">
                <a16:creationId xmlns:a16="http://schemas.microsoft.com/office/drawing/2014/main" id="{8BDA1E7B-9A90-BE13-6F17-57C14D6CCF2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095068" y="1924889"/>
            <a:ext cx="407922" cy="4079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4291"/>
            <a:ext cx="1124450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Requerimientos No Funcionales: Asegurando la Calidad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0148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Estos pilares garantizan una experiencia de usuario fluida y una base tecnológica sólida para el futuro crecimiento.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632948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483412"/>
            <a:ext cx="30740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Usabilidad y Responsive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973830"/>
            <a:ext cx="6379607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Diseño basado en </a:t>
            </a:r>
            <a:r>
              <a:rPr lang="en-US" sz="17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Tailwind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para una experiencia óptima en dispositivos móviles y de escritorio.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56884" y="2632948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56884" y="34834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Rendimiento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456884" y="3973830"/>
            <a:ext cx="6379726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Respuestas de página principales inferiores a 1 segundo, implementando paginación y caching ligero (</a:t>
            </a:r>
            <a:r>
              <a:rPr lang="en-US" sz="17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CartManager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160883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93790" y="60113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Seguridad Básica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93790" y="6501765"/>
            <a:ext cx="6379607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Implementación de roles (</a:t>
            </a:r>
            <a:r>
              <a:rPr lang="en-US" sz="17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admin/customer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), </a:t>
            </a:r>
            <a:r>
              <a:rPr lang="en-US" sz="17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middleware auth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y protección contra CSRF.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56884" y="5160883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56884" y="60113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Mantenibilidad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456884" y="6501765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Arquitectura MVC en Laravel 12 con código documentado, facilitando futuras evoluciones y el onboarding técnico.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167" y="601980"/>
            <a:ext cx="9377720" cy="547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Framework de Desarrollo y Arquitectura Técnica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766167" y="1696403"/>
            <a:ext cx="3581876" cy="410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Ecosistema Tecnológico</a:t>
            </a:r>
            <a:endParaRPr lang="en-US" sz="2550" dirty="0"/>
          </a:p>
        </p:txBody>
      </p:sp>
      <p:sp>
        <p:nvSpPr>
          <p:cNvPr id="4" name="Shape 2"/>
          <p:cNvSpPr/>
          <p:nvPr/>
        </p:nvSpPr>
        <p:spPr>
          <a:xfrm>
            <a:off x="766167" y="2353032"/>
            <a:ext cx="7645122" cy="4134564"/>
          </a:xfrm>
          <a:prstGeom prst="roundRect">
            <a:avLst>
              <a:gd name="adj" fmla="val 222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5" name="Shape 3"/>
          <p:cNvSpPr/>
          <p:nvPr/>
        </p:nvSpPr>
        <p:spPr>
          <a:xfrm>
            <a:off x="773787" y="2360652"/>
            <a:ext cx="7629882" cy="6281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Text 4"/>
          <p:cNvSpPr/>
          <p:nvPr/>
        </p:nvSpPr>
        <p:spPr>
          <a:xfrm>
            <a:off x="992743" y="2499598"/>
            <a:ext cx="337339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Backend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4811435" y="2499598"/>
            <a:ext cx="337339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Laravel 12 (MVC, API, Eloquent)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73787" y="2988826"/>
            <a:ext cx="7629882" cy="6281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9" name="Text 7"/>
          <p:cNvSpPr/>
          <p:nvPr/>
        </p:nvSpPr>
        <p:spPr>
          <a:xfrm>
            <a:off x="992743" y="3127772"/>
            <a:ext cx="337339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Frontend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4811435" y="3127772"/>
            <a:ext cx="337339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Vite, Tailwind CSS, JS Vanilla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73787" y="3617000"/>
            <a:ext cx="7629882" cy="6281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Text 10"/>
          <p:cNvSpPr/>
          <p:nvPr/>
        </p:nvSpPr>
        <p:spPr>
          <a:xfrm>
            <a:off x="992743" y="3755946"/>
            <a:ext cx="337339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Base de Datos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4811435" y="3755946"/>
            <a:ext cx="337339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MySQL/SQLite (Desarrollo)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773787" y="4245173"/>
            <a:ext cx="7629882" cy="6281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5" name="Text 13"/>
          <p:cNvSpPr/>
          <p:nvPr/>
        </p:nvSpPr>
        <p:spPr>
          <a:xfrm>
            <a:off x="992743" y="4384119"/>
            <a:ext cx="337339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Imágenes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4811435" y="4384119"/>
            <a:ext cx="337339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Supabase Storage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773787" y="4873347"/>
            <a:ext cx="7629882" cy="6281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Text 16"/>
          <p:cNvSpPr/>
          <p:nvPr/>
        </p:nvSpPr>
        <p:spPr>
          <a:xfrm>
            <a:off x="992743" y="5012293"/>
            <a:ext cx="337339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Integraciones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4811435" y="5012293"/>
            <a:ext cx="337339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PayPal (Servicio encapsulado)</a:t>
            </a:r>
            <a:endParaRPr lang="en-US" sz="1700" dirty="0"/>
          </a:p>
        </p:txBody>
      </p:sp>
      <p:sp>
        <p:nvSpPr>
          <p:cNvPr id="20" name="Shape 18"/>
          <p:cNvSpPr/>
          <p:nvPr/>
        </p:nvSpPr>
        <p:spPr>
          <a:xfrm>
            <a:off x="773787" y="5501521"/>
            <a:ext cx="7629882" cy="97845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1" name="Text 19"/>
          <p:cNvSpPr/>
          <p:nvPr/>
        </p:nvSpPr>
        <p:spPr>
          <a:xfrm>
            <a:off x="992743" y="5640467"/>
            <a:ext cx="337339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Gestión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4811435" y="5640467"/>
            <a:ext cx="3373398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Trello (Tareas), GitHub (Repositorio)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766167" y="6733818"/>
            <a:ext cx="7645122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elección de Laravel 12 asegura estabilidad, madurez y escalabilidad futura, permitiendo una rápida implementación.</a:t>
            </a:r>
            <a:endParaRPr lang="en-US" sz="1700" dirty="0"/>
          </a:p>
        </p:txBody>
      </p:sp>
      <p:pic>
        <p:nvPicPr>
          <p:cNvPr id="2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3024" y="1723787"/>
            <a:ext cx="4918710" cy="49187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374" y="405646"/>
            <a:ext cx="6399848" cy="368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Estructura de la Solución: Capas y Componentes</a:t>
            </a:r>
            <a:endParaRPr lang="en-US" sz="2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95" y="1070913"/>
            <a:ext cx="13140809" cy="69786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34299" y="6435500"/>
            <a:ext cx="3059413" cy="38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Servicios Externos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7534299" y="6926706"/>
            <a:ext cx="4976646" cy="305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Supabase y PayPal integrados.</a:t>
            </a:r>
            <a:endParaRPr lang="en-US" sz="10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94872" y="6543642"/>
            <a:ext cx="407922" cy="40792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594896" y="4953384"/>
            <a:ext cx="3242979" cy="382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Capa de Dominio/Datos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8594896" y="5444590"/>
            <a:ext cx="4976646" cy="305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Modelos Eloquent y seeds.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55469" y="5061525"/>
            <a:ext cx="407922" cy="40792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486116" y="3131333"/>
            <a:ext cx="3059414" cy="382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Capa de Aplicación</a:t>
            </a:r>
            <a:endParaRPr lang="en-US" sz="1350" dirty="0"/>
          </a:p>
        </p:txBody>
      </p:sp>
      <p:sp>
        <p:nvSpPr>
          <p:cNvPr id="11" name="Text 6"/>
          <p:cNvSpPr/>
          <p:nvPr/>
        </p:nvSpPr>
        <p:spPr>
          <a:xfrm>
            <a:off x="8486116" y="3622539"/>
            <a:ext cx="4976647" cy="305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Controladores, validaciones, CartManager.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46690" y="3239475"/>
            <a:ext cx="407922" cy="40792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316741" y="1486048"/>
            <a:ext cx="3059414" cy="382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Capa de Presentación</a:t>
            </a:r>
            <a:endParaRPr lang="en-US" sz="1350" dirty="0"/>
          </a:p>
        </p:txBody>
      </p:sp>
      <p:sp>
        <p:nvSpPr>
          <p:cNvPr id="14" name="Text 8"/>
          <p:cNvSpPr/>
          <p:nvPr/>
        </p:nvSpPr>
        <p:spPr>
          <a:xfrm>
            <a:off x="7316741" y="1977254"/>
            <a:ext cx="4976646" cy="305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Blade y Tailwind, UI.</a:t>
            </a:r>
            <a:endParaRPr lang="en-US" sz="10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518106" y="1594190"/>
            <a:ext cx="407922" cy="40792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16374" y="8214122"/>
            <a:ext cx="13597652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arquitectura separa responsabilidades para aumentar la mantenibilidad y permitir la encapsulación de servicios externos.</a:t>
            </a:r>
            <a:endParaRPr lang="en-US" sz="1150" dirty="0"/>
          </a:p>
        </p:txBody>
      </p:sp>
      <p:sp>
        <p:nvSpPr>
          <p:cNvPr id="17" name="Text 10"/>
          <p:cNvSpPr/>
          <p:nvPr/>
        </p:nvSpPr>
        <p:spPr>
          <a:xfrm>
            <a:off x="516374" y="8616077"/>
            <a:ext cx="13597652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Capa de Presentación: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Templates Blade y componentes compartidos.</a:t>
            </a:r>
            <a:endParaRPr lang="en-US" sz="1150" dirty="0"/>
          </a:p>
        </p:txBody>
      </p:sp>
      <p:sp>
        <p:nvSpPr>
          <p:cNvPr id="18" name="Text 11"/>
          <p:cNvSpPr/>
          <p:nvPr/>
        </p:nvSpPr>
        <p:spPr>
          <a:xfrm>
            <a:off x="516374" y="8903613"/>
            <a:ext cx="13597652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Capa de Aplicación: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Controladores, manejo de solicitudes y lógica de negocio (ej. </a:t>
            </a:r>
            <a:r>
              <a:rPr lang="en-US" sz="11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CartManager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).</a:t>
            </a:r>
            <a:endParaRPr lang="en-US" sz="1150" dirty="0"/>
          </a:p>
        </p:txBody>
      </p:sp>
      <p:sp>
        <p:nvSpPr>
          <p:cNvPr id="19" name="Text 12"/>
          <p:cNvSpPr/>
          <p:nvPr/>
        </p:nvSpPr>
        <p:spPr>
          <a:xfrm>
            <a:off x="516374" y="9198769"/>
            <a:ext cx="13597652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Capa de Dominio: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Modelos Eloquent con lógica de datos y relaciones.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973</Words>
  <Application>Microsoft Office PowerPoint</Application>
  <PresentationFormat>Personalizado</PresentationFormat>
  <Paragraphs>128</Paragraphs>
  <Slides>13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Roboto Medium</vt:lpstr>
      <vt:lpstr>Arial</vt:lpstr>
      <vt:lpstr>Roboto</vt:lpstr>
      <vt:lpstr>Consolas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CRISTIAN MAURICIO CASTRO ESPINOZA</cp:lastModifiedBy>
  <cp:revision>2</cp:revision>
  <dcterms:created xsi:type="dcterms:W3CDTF">2025-10-21T02:24:19Z</dcterms:created>
  <dcterms:modified xsi:type="dcterms:W3CDTF">2025-10-21T02:39:19Z</dcterms:modified>
</cp:coreProperties>
</file>